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8"/>
      <p:bold r:id="rId19"/>
      <p:italic r:id="rId20"/>
      <p:boldItalic r:id="rId21"/>
    </p:embeddedFont>
    <p:embeddedFont>
      <p:font typeface="Titillium Web" panose="020B060402020202020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6" roundtripDataSignature="AMtx7migQnL3B2VQx72aFrElINGctlP61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8110AE7-3CA7-4C72-A0EF-F5277A000CD3}">
  <a:tblStyle styleId="{F8110AE7-3CA7-4C72-A0EF-F5277A000CD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F1F5"/>
          </a:solidFill>
        </a:fill>
      </a:tcStyle>
    </a:wholeTbl>
    <a:band1H>
      <a:tcTxStyle/>
      <a:tcStyle>
        <a:tcBdr/>
        <a:fill>
          <a:solidFill>
            <a:srgbClr val="CEE2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EE2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5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5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b0cb87673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b0cb87673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2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7B4E4"/>
            </a:gs>
            <a:gs pos="50000">
              <a:srgbClr val="BFCFEC"/>
            </a:gs>
            <a:gs pos="100000">
              <a:srgbClr val="E0E8F4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ric81900q@istruzione.i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pandino.edu.it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truzione.it/iscrizionionline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cpandino.edu.it/wp-content/uploads/sites/218/INFORMATIVA-FAMIGLIE.pdf" TargetMode="External"/><Relationship Id="rId5" Type="http://schemas.openxmlformats.org/officeDocument/2006/relationships/hyperlink" Target="https://icpandino.edu.it/wp-content/uploads/sites/218/modulo-iscrizioni.pdf" TargetMode="External"/><Relationship Id="rId4" Type="http://schemas.openxmlformats.org/officeDocument/2006/relationships/hyperlink" Target="https://icpandino.edu.it/wp-content/uploads/sites/218/Nota-iscrizioni-anno-scolastico-2021-2022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300"/>
              <a:buFont typeface="Calibri"/>
              <a:buNone/>
            </a:pPr>
            <a:r>
              <a:rPr lang="it-IT" sz="5300" b="1" dirty="0">
                <a:solidFill>
                  <a:srgbClr val="FF0000"/>
                </a:solidFill>
              </a:rPr>
              <a:t>ISTITUTO COMPRENSIVO VISCONTEO DI PANDINO</a:t>
            </a:r>
            <a:br>
              <a:rPr lang="it-IT" dirty="0"/>
            </a:br>
            <a:br>
              <a:rPr lang="it-IT" dirty="0"/>
            </a:br>
            <a:r>
              <a:rPr lang="it-IT" dirty="0"/>
              <a:t>Via Circonvallazione b, n.3</a:t>
            </a:r>
            <a:br>
              <a:rPr lang="it-IT" dirty="0"/>
            </a:br>
            <a:br>
              <a:rPr lang="it-IT" dirty="0"/>
            </a:br>
            <a:r>
              <a:rPr lang="it-IT" sz="3100" dirty="0"/>
              <a:t>tel. 0373 90286  </a:t>
            </a:r>
            <a:br>
              <a:rPr lang="it-IT" dirty="0"/>
            </a:br>
            <a:br>
              <a:rPr lang="it-IT" dirty="0"/>
            </a:br>
            <a:r>
              <a:rPr lang="it-IT" dirty="0"/>
              <a:t>e-mail: </a:t>
            </a:r>
            <a:r>
              <a:rPr lang="it-IT" b="0" i="0" dirty="0">
                <a:solidFill>
                  <a:srgbClr val="212529"/>
                </a:solidFill>
                <a:latin typeface="Titillium Web"/>
                <a:ea typeface="Titillium Web"/>
                <a:cs typeface="Titillium Web"/>
                <a:sym typeface="Titillium Web"/>
              </a:rPr>
              <a:t>  </a:t>
            </a:r>
            <a:r>
              <a:rPr lang="it-IT" b="0" i="0" u="sng" dirty="0">
                <a:solidFill>
                  <a:srgbClr val="0066CC"/>
                </a:solidFill>
                <a:latin typeface="Titillium Web"/>
                <a:ea typeface="Titillium Web"/>
                <a:cs typeface="Titillium Web"/>
                <a:sym typeface="Titillium Web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cric81900q@istruzione.it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000"/>
              <a:buFont typeface="Calibri"/>
              <a:buNone/>
            </a:pPr>
            <a:r>
              <a:rPr lang="it-IT" sz="6000" b="1">
                <a:solidFill>
                  <a:srgbClr val="FF0000"/>
                </a:solidFill>
              </a:rPr>
              <a:t>I SERVIZI</a:t>
            </a:r>
            <a:endParaRPr/>
          </a:p>
        </p:txBody>
      </p:sp>
      <p:sp>
        <p:nvSpPr>
          <p:cNvPr id="130" name="Google Shape;130;p10"/>
          <p:cNvSpPr txBox="1">
            <a:spLocks noGrp="1"/>
          </p:cNvSpPr>
          <p:nvPr>
            <p:ph type="body" idx="1"/>
          </p:nvPr>
        </p:nvSpPr>
        <p:spPr>
          <a:xfrm>
            <a:off x="0" y="1285860"/>
            <a:ext cx="8858280" cy="4840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it-IT" sz="4800" b="1"/>
              <a:t>Servizio mensa </a:t>
            </a:r>
            <a:endParaRPr sz="4800"/>
          </a:p>
          <a:p>
            <a:pPr marL="342900" lvl="0" indent="-342900" algn="ctr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it-IT" sz="4800" b="1"/>
              <a:t>Servizio trasporto </a:t>
            </a:r>
            <a:endParaRPr sz="4800"/>
          </a:p>
          <a:p>
            <a:pPr marL="342900" lvl="0" indent="-342900" algn="ctr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it-IT" sz="4800" b="1"/>
              <a:t>Piedibus</a:t>
            </a:r>
            <a:endParaRPr sz="4800"/>
          </a:p>
          <a:p>
            <a:pPr marL="342900" lvl="0" indent="-342900" algn="ctr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it-IT" sz="4800" b="1"/>
              <a:t>Pre - post scuola </a:t>
            </a:r>
            <a:r>
              <a:rPr lang="it-IT" sz="3500" b="1"/>
              <a:t>(Pandino- Scannabue – Nosadello presso la sede di Pandino) </a:t>
            </a:r>
            <a:endParaRPr sz="3500"/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/>
              <a:t>A RICHIESTA PRESSO IL COMUNE DI RIFERIMENTO</a:t>
            </a:r>
            <a:endParaRPr/>
          </a:p>
          <a:p>
            <a:pPr marL="34290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b0cb876732_0_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700" b="1">
                <a:solidFill>
                  <a:srgbClr val="FF0000"/>
                </a:solidFill>
              </a:rPr>
              <a:t>PER SAPERNE DI PIU’</a:t>
            </a:r>
            <a:endParaRPr sz="5700" b="1">
              <a:solidFill>
                <a:srgbClr val="FF0000"/>
              </a:solidFill>
            </a:endParaRPr>
          </a:p>
        </p:txBody>
      </p:sp>
      <p:sp>
        <p:nvSpPr>
          <p:cNvPr id="136" name="Google Shape;136;gb0cb876732_0_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it-IT" sz="4300" u="sng" dirty="0">
                <a:solidFill>
                  <a:schemeClr val="hlink"/>
                </a:solidFill>
                <a:hlinkClick r:id="rId3"/>
              </a:rPr>
              <a:t>www.icpandino.edu.it</a:t>
            </a:r>
            <a:endParaRPr sz="4300" dirty="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it-IT" sz="4300" dirty="0"/>
              <a:t>per trovare tutte le informazioni sul nostro Istituto</a:t>
            </a:r>
            <a:endParaRPr sz="4300" dirty="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endParaRPr sz="4300" dirty="0"/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it-IT" sz="5300" b="1" dirty="0">
                <a:solidFill>
                  <a:srgbClr val="00FF00"/>
                </a:solidFill>
              </a:rPr>
              <a:t>Scuola in chiaro</a:t>
            </a:r>
            <a:endParaRPr sz="5300" b="1" dirty="0">
              <a:solidFill>
                <a:srgbClr val="00FF00"/>
              </a:solidFill>
            </a:endParaRPr>
          </a:p>
          <a:p>
            <a:pPr marL="0" lvl="0" indent="0" algn="ctr" rtl="0">
              <a:spcBef>
                <a:spcPts val="360"/>
              </a:spcBef>
              <a:spcAft>
                <a:spcPts val="0"/>
              </a:spcAft>
              <a:buNone/>
            </a:pPr>
            <a:r>
              <a:rPr lang="it-IT" sz="4300" dirty="0"/>
              <a:t>per navigare nel PTOF</a:t>
            </a:r>
            <a:endParaRPr sz="430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3"/>
          <p:cNvSpPr txBox="1">
            <a:spLocks noGrp="1"/>
          </p:cNvSpPr>
          <p:nvPr>
            <p:ph type="title"/>
          </p:nvPr>
        </p:nvSpPr>
        <p:spPr>
          <a:xfrm>
            <a:off x="500034" y="0"/>
            <a:ext cx="8229600" cy="10715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it-IT" b="1">
                <a:solidFill>
                  <a:srgbClr val="FF0000"/>
                </a:solidFill>
              </a:rPr>
              <a:t>COME ISCRIVERSI</a:t>
            </a:r>
            <a:endParaRPr/>
          </a:p>
        </p:txBody>
      </p:sp>
      <p:sp>
        <p:nvSpPr>
          <p:cNvPr id="142" name="Google Shape;142;p13"/>
          <p:cNvSpPr txBox="1">
            <a:spLocks noGrp="1"/>
          </p:cNvSpPr>
          <p:nvPr>
            <p:ph type="body" idx="1"/>
          </p:nvPr>
        </p:nvSpPr>
        <p:spPr>
          <a:xfrm>
            <a:off x="0" y="1000108"/>
            <a:ext cx="9144000" cy="5715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 dirty="0"/>
              <a:t>Le iscrizioni si effettuano online </a:t>
            </a:r>
            <a:endParaRPr dirty="0"/>
          </a:p>
          <a:p>
            <a:pPr marL="34290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 b="1" dirty="0"/>
              <a:t>dal 4 al 25 gennaio 2021 </a:t>
            </a:r>
            <a:endParaRPr dirty="0"/>
          </a:p>
          <a:p>
            <a:pPr marL="34290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 b="1" dirty="0"/>
              <a:t>sul sito: </a:t>
            </a:r>
            <a:r>
              <a:rPr lang="it-IT" b="1" u="sng" dirty="0">
                <a:solidFill>
                  <a:schemeClr val="hlink"/>
                </a:solidFill>
                <a:hlinkClick r:id="rId3"/>
              </a:rPr>
              <a:t>www.istruzione.it/iscrizionionline/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 u="sng" dirty="0">
                <a:solidFill>
                  <a:schemeClr val="hlink"/>
                </a:solidFill>
                <a:hlinkClick r:id="rId4"/>
              </a:rPr>
              <a:t>Circolare iscrizioni</a:t>
            </a:r>
            <a:r>
              <a:rPr lang="it-IT" dirty="0">
                <a:hlinkClick r:id="rId4"/>
              </a:rPr>
              <a:t>          </a:t>
            </a:r>
            <a:r>
              <a:rPr lang="it-IT" u="sng" dirty="0">
                <a:solidFill>
                  <a:schemeClr val="hlink"/>
                </a:solidFill>
                <a:hlinkClick r:id="rId5"/>
              </a:rPr>
              <a:t>Modulo iscrizioni</a:t>
            </a:r>
            <a:endParaRPr dirty="0"/>
          </a:p>
          <a:p>
            <a:pPr marL="34290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 u="sng" dirty="0">
                <a:solidFill>
                  <a:schemeClr val="hlink"/>
                </a:solidFill>
                <a:hlinkClick r:id="rId6"/>
              </a:rPr>
              <a:t>Informativa privacy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4"/>
          <p:cNvSpPr txBox="1">
            <a:spLocks noGrp="1"/>
          </p:cNvSpPr>
          <p:nvPr>
            <p:ph type="body" idx="1"/>
          </p:nvPr>
        </p:nvSpPr>
        <p:spPr>
          <a:xfrm>
            <a:off x="457200" y="214290"/>
            <a:ext cx="8229600" cy="664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70"/>
              <a:buNone/>
            </a:pPr>
            <a:r>
              <a:rPr lang="it-IT" sz="4070" b="1">
                <a:solidFill>
                  <a:srgbClr val="FF0000"/>
                </a:solidFill>
              </a:rPr>
              <a:t>PRIMARIA PANDINO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it-IT" sz="2960" b="1"/>
              <a:t>CODICE MECCANOGRAFICO: </a:t>
            </a:r>
            <a:endParaRPr sz="2960"/>
          </a:p>
          <a:p>
            <a:pPr marL="342900" lvl="0" indent="-342900" algn="ctr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it-IT" sz="2960"/>
              <a:t>CREE81901T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2220"/>
              <a:buNone/>
            </a:pPr>
            <a:r>
              <a:rPr lang="it-IT" sz="2220" b="1"/>
              <a:t> 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814"/>
              </a:spcBef>
              <a:spcAft>
                <a:spcPts val="0"/>
              </a:spcAft>
              <a:buClr>
                <a:srgbClr val="FF0000"/>
              </a:buClr>
              <a:buSzPts val="4070"/>
              <a:buNone/>
            </a:pPr>
            <a:r>
              <a:rPr lang="it-IT" sz="4070" b="1">
                <a:solidFill>
                  <a:srgbClr val="FF0000"/>
                </a:solidFill>
              </a:rPr>
              <a:t>PRIMARIA NOSADELLO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it-IT" sz="2960" b="1"/>
              <a:t>CODICE MECCANOGRAFICO:</a:t>
            </a:r>
            <a:endParaRPr sz="2960"/>
          </a:p>
          <a:p>
            <a:pPr marL="342900" lvl="0" indent="-342900" algn="ctr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it-IT" sz="2960"/>
              <a:t>CREE81902V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  <a:p>
            <a:pPr marL="342900" lvl="0" indent="-342900" algn="ctr" rtl="0">
              <a:lnSpc>
                <a:spcPct val="90000"/>
              </a:lnSpc>
              <a:spcBef>
                <a:spcPts val="888"/>
              </a:spcBef>
              <a:spcAft>
                <a:spcPts val="0"/>
              </a:spcAft>
              <a:buClr>
                <a:srgbClr val="FF0000"/>
              </a:buClr>
              <a:buSzPts val="4440"/>
              <a:buNone/>
            </a:pPr>
            <a:r>
              <a:rPr lang="it-IT" sz="4440" b="1">
                <a:solidFill>
                  <a:srgbClr val="FF0000"/>
                </a:solidFill>
              </a:rPr>
              <a:t>SCANNABUE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it-IT" sz="2960" b="1"/>
              <a:t>CODICE MECCANOGRAFICO</a:t>
            </a:r>
            <a:endParaRPr sz="2960"/>
          </a:p>
          <a:p>
            <a:pPr marL="342900" lvl="0" indent="-342900" algn="ctr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it-IT" sz="2960"/>
              <a:t>G. PASCOLI: CREE81903X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r>
              <a:rPr lang="it-IT" sz="2960"/>
              <a:t>O. MARAZZI: CREE819041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2428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it-IT" sz="3959"/>
              <a:t>La segreteria della scuola è a disposizione per qualsiasi necessità, chiarimento e/o supporto tecnico.</a:t>
            </a:r>
            <a:br>
              <a:rPr lang="it-IT" sz="3959"/>
            </a:br>
            <a:endParaRPr sz="3959"/>
          </a:p>
        </p:txBody>
      </p:sp>
      <p:sp>
        <p:nvSpPr>
          <p:cNvPr id="153" name="Google Shape;153;p15"/>
          <p:cNvSpPr txBox="1">
            <a:spLocks noGrp="1"/>
          </p:cNvSpPr>
          <p:nvPr>
            <p:ph type="body" idx="1"/>
          </p:nvPr>
        </p:nvSpPr>
        <p:spPr>
          <a:xfrm>
            <a:off x="0" y="2071678"/>
            <a:ext cx="9144000" cy="4786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None/>
            </a:pPr>
            <a:r>
              <a:rPr lang="it-IT" sz="4000" b="1">
                <a:solidFill>
                  <a:srgbClr val="FF0000"/>
                </a:solidFill>
              </a:rPr>
              <a:t>ORARI DELLA SEGRETERIA</a:t>
            </a:r>
            <a:endParaRPr/>
          </a:p>
          <a:p>
            <a:pPr marL="34290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/>
              <a:t>dal lunedì al venerdì dalle 8:00 alle 10:00 </a:t>
            </a:r>
            <a:endParaRPr/>
          </a:p>
          <a:p>
            <a:pPr marL="34290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/>
              <a:t>e dalle 12:30 alle 13:30</a:t>
            </a:r>
            <a:endParaRPr/>
          </a:p>
          <a:p>
            <a:pPr marL="34290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/>
              <a:t>al sabato dalle 08.00 alle 11.00</a:t>
            </a:r>
            <a:endParaRPr/>
          </a:p>
          <a:p>
            <a:pPr marL="342900" lvl="0" indent="-34290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/>
              <a:t> il mercoledì pomeriggio dalle ore 14,30 alle ore 16,30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6"/>
          <p:cNvSpPr txBox="1">
            <a:spLocks noGrp="1"/>
          </p:cNvSpPr>
          <p:nvPr>
            <p:ph type="body" idx="1"/>
          </p:nvPr>
        </p:nvSpPr>
        <p:spPr>
          <a:xfrm>
            <a:off x="0" y="214290"/>
            <a:ext cx="9144000" cy="6643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1500"/>
              <a:buNone/>
            </a:pPr>
            <a:r>
              <a:rPr lang="it-IT" sz="11500">
                <a:solidFill>
                  <a:srgbClr val="FF0000"/>
                </a:solidFill>
              </a:rPr>
              <a:t>GRAZIE </a:t>
            </a:r>
            <a:endParaRPr/>
          </a:p>
          <a:p>
            <a:pPr marL="342900" lvl="0" indent="-342900" algn="ctr" rtl="0">
              <a:spcBef>
                <a:spcPts val="2300"/>
              </a:spcBef>
              <a:spcAft>
                <a:spcPts val="0"/>
              </a:spcAft>
              <a:buClr>
                <a:srgbClr val="FF0000"/>
              </a:buClr>
              <a:buSzPts val="11500"/>
              <a:buNone/>
            </a:pPr>
            <a:r>
              <a:rPr lang="it-IT" sz="11500">
                <a:solidFill>
                  <a:srgbClr val="FF0000"/>
                </a:solidFill>
              </a:rPr>
              <a:t>PER </a:t>
            </a:r>
            <a:endParaRPr/>
          </a:p>
          <a:p>
            <a:pPr marL="342900" lvl="0" indent="-342900" algn="ctr" rtl="0">
              <a:spcBef>
                <a:spcPts val="1920"/>
              </a:spcBef>
              <a:spcAft>
                <a:spcPts val="0"/>
              </a:spcAft>
              <a:buClr>
                <a:srgbClr val="FF0000"/>
              </a:buClr>
              <a:buSzPts val="9600"/>
              <a:buNone/>
            </a:pPr>
            <a:r>
              <a:rPr lang="it-IT" sz="9600">
                <a:solidFill>
                  <a:srgbClr val="FF0000"/>
                </a:solidFill>
              </a:rPr>
              <a:t>L’ATTENZIONE!</a:t>
            </a:r>
            <a:endParaRPr sz="115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it-IT" b="1">
                <a:solidFill>
                  <a:srgbClr val="FF0000"/>
                </a:solidFill>
              </a:rPr>
              <a:t>LE NOSTRE SCUOLE</a:t>
            </a:r>
            <a:endParaRPr/>
          </a:p>
        </p:txBody>
      </p:sp>
      <p:sp>
        <p:nvSpPr>
          <p:cNvPr id="90" name="Google Shape;90;p2"/>
          <p:cNvSpPr txBox="1">
            <a:spLocks noGrp="1"/>
          </p:cNvSpPr>
          <p:nvPr>
            <p:ph type="body" idx="1"/>
          </p:nvPr>
        </p:nvSpPr>
        <p:spPr>
          <a:xfrm>
            <a:off x="457200" y="1357298"/>
            <a:ext cx="8229600" cy="4768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42900" lvl="0" indent="-342900" algn="ctr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810"/>
              <a:buNone/>
            </a:pPr>
            <a:r>
              <a:rPr lang="it-IT" sz="4810" b="1">
                <a:solidFill>
                  <a:srgbClr val="00B050"/>
                </a:solidFill>
              </a:rPr>
              <a:t>Scuola Primaria “D. Invernizzi”</a:t>
            </a:r>
            <a:endParaRPr/>
          </a:p>
          <a:p>
            <a:pPr marL="342900" lvl="0" indent="-342900" algn="ctr" rtl="0">
              <a:lnSpc>
                <a:spcPct val="140000"/>
              </a:lnSpc>
              <a:spcBef>
                <a:spcPts val="962"/>
              </a:spcBef>
              <a:spcAft>
                <a:spcPts val="0"/>
              </a:spcAft>
              <a:buClr>
                <a:schemeClr val="dk1"/>
              </a:buClr>
              <a:buSzPts val="4810"/>
              <a:buNone/>
            </a:pPr>
            <a:r>
              <a:rPr lang="it-IT" sz="4810"/>
              <a:t>Via Borgo Roldi, 2</a:t>
            </a:r>
            <a:endParaRPr/>
          </a:p>
          <a:p>
            <a:pPr marL="342900" lvl="0" indent="-342900" algn="ctr" rtl="0">
              <a:lnSpc>
                <a:spcPct val="140000"/>
              </a:lnSpc>
              <a:spcBef>
                <a:spcPts val="962"/>
              </a:spcBef>
              <a:spcAft>
                <a:spcPts val="0"/>
              </a:spcAft>
              <a:buClr>
                <a:schemeClr val="dk1"/>
              </a:buClr>
              <a:buSzPts val="4810"/>
              <a:buNone/>
            </a:pPr>
            <a:r>
              <a:rPr lang="it-IT" sz="4810"/>
              <a:t>26025 </a:t>
            </a:r>
            <a:r>
              <a:rPr lang="it-IT" sz="4810" b="1"/>
              <a:t>Pandino</a:t>
            </a:r>
            <a:r>
              <a:rPr lang="it-IT" sz="4810"/>
              <a:t> (CR)</a:t>
            </a:r>
            <a:endParaRPr/>
          </a:p>
          <a:p>
            <a:pPr marL="342900" lvl="0" indent="-342900" algn="ctr" rtl="0">
              <a:lnSpc>
                <a:spcPct val="140000"/>
              </a:lnSpc>
              <a:spcBef>
                <a:spcPts val="962"/>
              </a:spcBef>
              <a:spcAft>
                <a:spcPts val="0"/>
              </a:spcAft>
              <a:buClr>
                <a:schemeClr val="dk1"/>
              </a:buClr>
              <a:buSzPts val="4810"/>
              <a:buNone/>
            </a:pPr>
            <a:r>
              <a:rPr lang="it-IT" sz="4810"/>
              <a:t>Tel 0373-90031  Fax 0373-90137</a:t>
            </a:r>
            <a:endParaRPr/>
          </a:p>
          <a:p>
            <a:pPr marL="342900" lvl="0" indent="-154940" algn="l" rtl="0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>
            <a:spLocks noGrp="1"/>
          </p:cNvSpPr>
          <p:nvPr>
            <p:ph type="body" idx="1"/>
          </p:nvPr>
        </p:nvSpPr>
        <p:spPr>
          <a:xfrm>
            <a:off x="285720" y="357166"/>
            <a:ext cx="8643998" cy="5768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None/>
            </a:pPr>
            <a:r>
              <a:rPr lang="it-IT" sz="4400" b="1">
                <a:solidFill>
                  <a:srgbClr val="00B050"/>
                </a:solidFill>
              </a:rPr>
              <a:t>Scuola Primaria  “Angelita di Anzio”</a:t>
            </a:r>
            <a:endParaRPr/>
          </a:p>
          <a:p>
            <a:pPr marL="342900" lvl="0" indent="-342900" algn="ctr" rtl="0">
              <a:lnSpc>
                <a:spcPct val="15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it-IT" sz="5400"/>
              <a:t>Via Gradella, 57</a:t>
            </a:r>
            <a:endParaRPr/>
          </a:p>
          <a:p>
            <a:pPr marL="342900" lvl="0" indent="-342900" algn="ctr" rtl="0">
              <a:lnSpc>
                <a:spcPct val="15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it-IT" sz="5400"/>
              <a:t>26025 </a:t>
            </a:r>
            <a:r>
              <a:rPr lang="it-IT" sz="5400" b="1"/>
              <a:t>Nosadello </a:t>
            </a:r>
            <a:r>
              <a:rPr lang="it-IT" sz="5400"/>
              <a:t>(CR)  </a:t>
            </a:r>
            <a:endParaRPr/>
          </a:p>
          <a:p>
            <a:pPr marL="342900" lvl="0" indent="-342900" algn="ctr" rtl="0">
              <a:lnSpc>
                <a:spcPct val="15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it-IT" sz="5400"/>
              <a:t>Tel. 0373-90485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 txBox="1">
            <a:spLocks noGrp="1"/>
          </p:cNvSpPr>
          <p:nvPr>
            <p:ph type="body" idx="1"/>
          </p:nvPr>
        </p:nvSpPr>
        <p:spPr>
          <a:xfrm>
            <a:off x="214282" y="357166"/>
            <a:ext cx="8643998" cy="6072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800"/>
              <a:buNone/>
            </a:pPr>
            <a:r>
              <a:rPr lang="it-IT" sz="4800" b="1">
                <a:solidFill>
                  <a:srgbClr val="00B050"/>
                </a:solidFill>
              </a:rPr>
              <a:t>Scuola Primaria </a:t>
            </a:r>
            <a:endParaRPr/>
          </a:p>
          <a:p>
            <a:pPr marL="342900" lvl="0" indent="-342900" algn="ctr" rtl="0">
              <a:spcBef>
                <a:spcPts val="960"/>
              </a:spcBef>
              <a:spcAft>
                <a:spcPts val="0"/>
              </a:spcAft>
              <a:buClr>
                <a:srgbClr val="00B050"/>
              </a:buClr>
              <a:buSzPts val="4800"/>
              <a:buNone/>
            </a:pPr>
            <a:r>
              <a:rPr lang="it-IT" sz="4800" b="1">
                <a:solidFill>
                  <a:srgbClr val="00B050"/>
                </a:solidFill>
              </a:rPr>
              <a:t>“G. Pascoli” - “O. Marazzi”  </a:t>
            </a:r>
            <a:endParaRPr/>
          </a:p>
          <a:p>
            <a:pPr marL="342900" lvl="0" indent="-34290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it-IT" sz="4000"/>
              <a:t>Via Mons. Marchesani, 17  </a:t>
            </a:r>
            <a:endParaRPr/>
          </a:p>
          <a:p>
            <a:pPr marL="342900" lvl="0" indent="-34290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it-IT" sz="4000"/>
              <a:t>Via Marco Polo, 31  </a:t>
            </a:r>
            <a:endParaRPr/>
          </a:p>
          <a:p>
            <a:pPr marL="342900" lvl="0" indent="-342900" algn="ctr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it-IT" sz="4000"/>
              <a:t>26020   </a:t>
            </a:r>
            <a:r>
              <a:rPr lang="it-IT" sz="4000" b="1"/>
              <a:t>Scannabue</a:t>
            </a:r>
            <a:endParaRPr sz="4000"/>
          </a:p>
          <a:p>
            <a:pPr marL="342900" lvl="0" indent="-342900" algn="ctr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it-IT" sz="3600"/>
              <a:t>Tel 0373-1970932</a:t>
            </a:r>
            <a:endParaRPr/>
          </a:p>
          <a:p>
            <a:pPr marL="342900" lvl="0" indent="-342900" algn="ctr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it-IT" sz="3600"/>
              <a:t>Tel 0373-982028    -      Fax 0373-1974871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it-IT" b="1">
                <a:solidFill>
                  <a:srgbClr val="FF0000"/>
                </a:solidFill>
              </a:rPr>
              <a:t>IL TEMPO SCUOLA</a:t>
            </a:r>
            <a:endParaRPr/>
          </a:p>
        </p:txBody>
      </p:sp>
      <p:sp>
        <p:nvSpPr>
          <p:cNvPr id="106" name="Google Shape;106;p8"/>
          <p:cNvSpPr txBox="1">
            <a:spLocks noGrp="1"/>
          </p:cNvSpPr>
          <p:nvPr>
            <p:ph type="body" idx="1"/>
          </p:nvPr>
        </p:nvSpPr>
        <p:spPr>
          <a:xfrm>
            <a:off x="0" y="1214422"/>
            <a:ext cx="9144000" cy="4911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it-IT" sz="3600" b="1"/>
              <a:t>30 ORE SETTIMANALI COSI’ DISTRIBUITE:</a:t>
            </a:r>
            <a:endParaRPr/>
          </a:p>
          <a:p>
            <a:pPr marL="342900" lvl="0" indent="-342900" algn="ctr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it-IT" b="1">
                <a:solidFill>
                  <a:srgbClr val="FF0000"/>
                </a:solidFill>
              </a:rPr>
              <a:t>PANDINO - NOSADELLO - SCANNABUE</a:t>
            </a:r>
            <a:endParaRPr>
              <a:solidFill>
                <a:srgbClr val="FF0000"/>
              </a:solidFill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/>
              <a:t> 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graphicFrame>
        <p:nvGraphicFramePr>
          <p:cNvPr id="107" name="Google Shape;107;p8"/>
          <p:cNvGraphicFramePr/>
          <p:nvPr/>
        </p:nvGraphicFramePr>
        <p:xfrm>
          <a:off x="285720" y="2643182"/>
          <a:ext cx="8572550" cy="3566190"/>
        </p:xfrm>
        <a:graphic>
          <a:graphicData uri="http://schemas.openxmlformats.org/drawingml/2006/table">
            <a:tbl>
              <a:tblPr firstRow="1" bandRow="1">
                <a:noFill/>
                <a:tableStyleId>{F8110AE7-3CA7-4C72-A0EF-F5277A000CD3}</a:tableStyleId>
              </a:tblPr>
              <a:tblGrid>
                <a:gridCol w="428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86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Calibri"/>
                        <a:buNone/>
                      </a:pPr>
                      <a:r>
                        <a:rPr lang="it-IT" sz="3600" u="none" strike="noStrike" cap="none"/>
                        <a:t>Mattina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3600"/>
                        <a:buFont typeface="Calibri"/>
                        <a:buNone/>
                      </a:pPr>
                      <a:r>
                        <a:rPr lang="it-IT" sz="3600"/>
                        <a:t> Pomeriggio 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3600"/>
                        <a:t>8,30/13,00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3600"/>
                        <a:t>(dal lunedì al giovedì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3600"/>
                        <a:t>14,00/16,00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3600"/>
                        <a:t>(dal lunedì al giovedì)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3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3600"/>
                        <a:t>8,30/12,30 (al venerdì)</a:t>
                      </a:r>
                      <a:endParaRPr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"/>
          <p:cNvSpPr txBox="1">
            <a:spLocks noGrp="1"/>
          </p:cNvSpPr>
          <p:nvPr>
            <p:ph type="title"/>
          </p:nvPr>
        </p:nvSpPr>
        <p:spPr>
          <a:xfrm>
            <a:off x="428596" y="0"/>
            <a:ext cx="8229600" cy="868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it-IT" b="1">
                <a:solidFill>
                  <a:srgbClr val="FF0000"/>
                </a:solidFill>
              </a:rPr>
              <a:t>L’OFFERTA FORMATIVA</a:t>
            </a:r>
            <a:endParaRPr/>
          </a:p>
        </p:txBody>
      </p:sp>
      <p:sp>
        <p:nvSpPr>
          <p:cNvPr id="113" name="Google Shape;113;p6"/>
          <p:cNvSpPr txBox="1">
            <a:spLocks noGrp="1"/>
          </p:cNvSpPr>
          <p:nvPr>
            <p:ph type="body" idx="1"/>
          </p:nvPr>
        </p:nvSpPr>
        <p:spPr>
          <a:xfrm>
            <a:off x="0" y="1142984"/>
            <a:ext cx="8929718" cy="49831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it-IT" sz="4000" b="1"/>
              <a:t> GIA’ A PARTIRE DALLA CLASSE PRIMA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285"/>
              </a:spcBef>
              <a:spcAft>
                <a:spcPts val="0"/>
              </a:spcAft>
              <a:buClr>
                <a:schemeClr val="dk1"/>
              </a:buClr>
              <a:buSzPts val="1425"/>
              <a:buNone/>
            </a:pPr>
            <a:endParaRPr sz="1425"/>
          </a:p>
          <a:p>
            <a:pPr marL="342900" lvl="0" indent="-3429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ts val="3600"/>
              <a:buChar char="•"/>
            </a:pPr>
            <a:r>
              <a:rPr lang="it-IT" sz="3600" b="1">
                <a:solidFill>
                  <a:srgbClr val="FF0000"/>
                </a:solidFill>
              </a:rPr>
              <a:t>SI ARTICOLA </a:t>
            </a:r>
            <a:r>
              <a:rPr lang="it-IT" sz="3600"/>
              <a:t>in modo flessibile il gruppo classe per iniziative di recupero, di potenziamento, di sostegno agli alunni in difficoltà e di integrazione agli alunni stranieri.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it-IT" sz="3600" b="1"/>
              <a:t> </a:t>
            </a:r>
            <a:endParaRPr sz="3600"/>
          </a:p>
          <a:p>
            <a:pPr marL="342900" lvl="0" indent="-342900" algn="l" rtl="0">
              <a:lnSpc>
                <a:spcPct val="80000"/>
              </a:lnSpc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ts val="3600"/>
              <a:buChar char="•"/>
            </a:pPr>
            <a:r>
              <a:rPr lang="it-IT" sz="3600" b="1">
                <a:solidFill>
                  <a:srgbClr val="FF0000"/>
                </a:solidFill>
              </a:rPr>
              <a:t>SI PROGETTANO </a:t>
            </a:r>
            <a:r>
              <a:rPr lang="it-IT" sz="3600"/>
              <a:t>attività in collaborazione con enti e associazioni presenti sul territorio.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190"/>
              </a:spcBef>
              <a:spcAft>
                <a:spcPts val="0"/>
              </a:spcAft>
              <a:buClr>
                <a:schemeClr val="dk1"/>
              </a:buClr>
              <a:buSzPts val="950"/>
              <a:buNone/>
            </a:pPr>
            <a:r>
              <a:rPr lang="it-IT" sz="950" b="1"/>
              <a:t> </a:t>
            </a:r>
            <a:endParaRPr sz="950"/>
          </a:p>
          <a:p>
            <a:pPr marL="342900" lvl="0" indent="-342900" algn="l" rtl="0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</a:pPr>
            <a:endParaRPr sz="800"/>
          </a:p>
          <a:p>
            <a:pPr marL="342900" lvl="0" indent="-342900" algn="l" rtl="0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</a:pPr>
            <a:r>
              <a:rPr lang="it-IT" sz="800"/>
              <a:t> </a:t>
            </a:r>
            <a:endParaRPr/>
          </a:p>
          <a:p>
            <a:pPr marL="342900" lvl="0" indent="-292100" algn="l" rtl="0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</a:pPr>
            <a:endParaRPr sz="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"/>
          <p:cNvSpPr txBox="1">
            <a:spLocks noGrp="1"/>
          </p:cNvSpPr>
          <p:nvPr>
            <p:ph type="body" idx="1"/>
          </p:nvPr>
        </p:nvSpPr>
        <p:spPr>
          <a:xfrm>
            <a:off x="457200" y="357166"/>
            <a:ext cx="8401080" cy="6500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2921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</a:pPr>
            <a:endParaRPr sz="800" b="1"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</a:pPr>
            <a:r>
              <a:rPr lang="it-IT" sz="28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SI PROPONGONO  </a:t>
            </a:r>
            <a:r>
              <a:rPr lang="it-IT" sz="2800">
                <a:latin typeface="Arial"/>
                <a:ea typeface="Arial"/>
                <a:cs typeface="Arial"/>
                <a:sym typeface="Arial"/>
              </a:rPr>
              <a:t>percorsi trasversali di educazione civica che comprendono: educazione alla legalità, alla cittadinanza, al rispetto dell’ambiente, alla salute e alla sicurezza tramite lo sviluppo di tutti i i linguaggi espressivo – comunicativi compreso quello digitale.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sz="2800" b="1">
                <a:latin typeface="Arial"/>
                <a:ea typeface="Arial"/>
                <a:cs typeface="Arial"/>
                <a:sym typeface="Arial"/>
              </a:rPr>
              <a:t> 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</a:pPr>
            <a:r>
              <a:rPr lang="it-IT" sz="28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SI ORGANIZZANO </a:t>
            </a:r>
            <a:r>
              <a:rPr lang="it-IT" sz="2800">
                <a:latin typeface="Arial"/>
                <a:ea typeface="Arial"/>
                <a:cs typeface="Arial"/>
                <a:sym typeface="Arial"/>
              </a:rPr>
              <a:t>uscite didattiche e sul territorio.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sz="2800" b="1">
                <a:latin typeface="Arial"/>
                <a:ea typeface="Arial"/>
                <a:cs typeface="Arial"/>
                <a:sym typeface="Arial"/>
              </a:rPr>
              <a:t> 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</a:pPr>
            <a:r>
              <a:rPr lang="it-IT" sz="28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SI ELABORANO </a:t>
            </a:r>
            <a:r>
              <a:rPr lang="it-IT" sz="2800">
                <a:latin typeface="Arial"/>
                <a:ea typeface="Arial"/>
                <a:cs typeface="Arial"/>
                <a:sym typeface="Arial"/>
              </a:rPr>
              <a:t>prodotti multimediali promuovendo l’utilizzo consapevole delle nuove tecnologie di comunicazione.</a:t>
            </a:r>
            <a:endParaRPr/>
          </a:p>
          <a:p>
            <a:pPr marL="342900" lvl="0" indent="-1651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</a:pPr>
            <a:r>
              <a:rPr lang="it-IT" sz="28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SI SVOLGONO ATTIVITÀ  </a:t>
            </a:r>
            <a:r>
              <a:rPr lang="it-IT" sz="2800">
                <a:latin typeface="Arial"/>
                <a:ea typeface="Arial"/>
                <a:cs typeface="Arial"/>
                <a:sym typeface="Arial"/>
              </a:rPr>
              <a:t>di continuità con la Scuola dell’Infanzia.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sz="2800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</a:pPr>
            <a:r>
              <a:rPr lang="it-IT" sz="800"/>
              <a:t>. 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 txBox="1">
            <a:spLocks noGrp="1"/>
          </p:cNvSpPr>
          <p:nvPr>
            <p:ph type="title"/>
          </p:nvPr>
        </p:nvSpPr>
        <p:spPr>
          <a:xfrm>
            <a:off x="457200" y="-12"/>
            <a:ext cx="8229600" cy="9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800"/>
              <a:buFont typeface="Calibri"/>
              <a:buNone/>
            </a:pPr>
            <a:r>
              <a:rPr lang="it-IT" sz="4800" b="1">
                <a:solidFill>
                  <a:srgbClr val="FF0000"/>
                </a:solidFill>
              </a:rPr>
              <a:t>IL CURRICOLO</a:t>
            </a:r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body" idx="1"/>
          </p:nvPr>
        </p:nvSpPr>
        <p:spPr>
          <a:xfrm>
            <a:off x="457200" y="856300"/>
            <a:ext cx="8229600" cy="58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 b="1"/>
              <a:t>ITALIANO   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 b="1"/>
              <a:t>MATEMATICA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 b="1"/>
              <a:t>SCIENZE e TECNOLOGIA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 b="1"/>
              <a:t>STORIA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 b="1"/>
              <a:t>GEOGRAFIA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 b="1"/>
              <a:t>SCIENZE MOTORIE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 b="1"/>
              <a:t>ARTE E IMMAGINE</a:t>
            </a:r>
            <a:endParaRPr/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 b="1"/>
              <a:t>MUSICA</a:t>
            </a:r>
            <a:endParaRPr b="1" u="sng"/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 b="1"/>
              <a:t>INGLESE</a:t>
            </a:r>
            <a:endParaRPr b="1"/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 b="1"/>
              <a:t>EDUCAZIONE CIVICA</a:t>
            </a:r>
            <a:endParaRPr b="1"/>
          </a:p>
          <a:p>
            <a:pPr marL="342900" lvl="0" indent="-34290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 b="1"/>
              <a:t>RELIGIONE CATTOLICA </a:t>
            </a:r>
            <a:r>
              <a:rPr lang="it-IT"/>
              <a:t>(facoltativa)</a:t>
            </a:r>
            <a:endParaRPr/>
          </a:p>
          <a:p>
            <a:pPr marL="342900" lvl="0" indent="-1397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C3D6394B-00DA-4949-BB3E-2E3FF1C40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81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SOLO PER COLORO CHE </a:t>
            </a:r>
            <a:r>
              <a:rPr lang="it-IT" u="sng" dirty="0"/>
              <a:t>NON</a:t>
            </a:r>
            <a:r>
              <a:rPr lang="it-IT" dirty="0"/>
              <a:t> SI AVVALGONO DELLA RELIGIONE CATTOLICA</a:t>
            </a:r>
          </a:p>
        </p:txBody>
      </p:sp>
      <p:sp>
        <p:nvSpPr>
          <p:cNvPr id="5" name="Segnaposto contenuto 2">
            <a:extLst>
              <a:ext uri="{FF2B5EF4-FFF2-40B4-BE49-F238E27FC236}">
                <a16:creationId xmlns:a16="http://schemas.microsoft.com/office/drawing/2014/main" id="{66876D2B-6739-4BB7-92C8-43550ED7D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23324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DAL 31 MAGGIO AL 30 GIUGNO RICORDARSI DI EFFETTUARE DI NUOVO L’ACCESSO AL SITO DELLE ISCRIZIONI ED ESPRIMERE IN ALTERNATIVA UNA DELLE OPZIONI ELENCATE</a:t>
            </a:r>
          </a:p>
          <a:p>
            <a:pPr marL="0" indent="0">
              <a:buNone/>
            </a:pPr>
            <a:r>
              <a:rPr lang="it-IT" dirty="0"/>
              <a:t>• attività didattiche e formative </a:t>
            </a:r>
          </a:p>
          <a:p>
            <a:pPr marL="0" indent="0">
              <a:buNone/>
            </a:pPr>
            <a:r>
              <a:rPr lang="it-IT" dirty="0"/>
              <a:t>• attività di studio e/o di ricerca individuale con assistenza di personale docente; </a:t>
            </a:r>
          </a:p>
          <a:p>
            <a:pPr marL="0" indent="0">
              <a:buNone/>
            </a:pPr>
            <a:r>
              <a:rPr lang="it-IT" dirty="0"/>
              <a:t>• non frequenza della scuola nelle ore di insegnamento della religione cattolica, quindi entrata posticipata o uscita anticipata</a:t>
            </a:r>
          </a:p>
          <a:p>
            <a:pPr marL="0" indent="0">
              <a:buNone/>
            </a:pPr>
            <a:r>
              <a:rPr lang="it-IT" dirty="0"/>
              <a:t>Resta inteso che la scelta effettuata sarà vincolata ad altri fattori quali l’orario delle lezioni, il numero delle ore di compresenza, la possibilità o meno di spostarsi in un’altra classe </a:t>
            </a:r>
            <a:r>
              <a:rPr lang="it-IT" dirty="0" err="1"/>
              <a:t>etc</a:t>
            </a:r>
            <a:r>
              <a:rPr lang="it-IT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891436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571</Words>
  <Application>Microsoft Office PowerPoint</Application>
  <PresentationFormat>Presentazione su schermo (4:3)</PresentationFormat>
  <Paragraphs>113</Paragraphs>
  <Slides>15</Slides>
  <Notes>14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Titillium Web</vt:lpstr>
      <vt:lpstr>Calibri</vt:lpstr>
      <vt:lpstr>Arial</vt:lpstr>
      <vt:lpstr>Tema di Office</vt:lpstr>
      <vt:lpstr>ISTITUTO COMPRENSIVO VISCONTEO DI PANDINO  Via Circonvallazione b, n.3  tel. 0373 90286    e-mail:   cric81900q@istruzione.it</vt:lpstr>
      <vt:lpstr>LE NOSTRE SCUOLE</vt:lpstr>
      <vt:lpstr>Presentazione standard di PowerPoint</vt:lpstr>
      <vt:lpstr>Presentazione standard di PowerPoint</vt:lpstr>
      <vt:lpstr>IL TEMPO SCUOLA</vt:lpstr>
      <vt:lpstr>L’OFFERTA FORMATIVA</vt:lpstr>
      <vt:lpstr>Presentazione standard di PowerPoint</vt:lpstr>
      <vt:lpstr>IL CURRICOLO</vt:lpstr>
      <vt:lpstr>SOLO PER COLORO CHE NON SI AVVALGONO DELLA RELIGIONE CATTOLICA</vt:lpstr>
      <vt:lpstr>I SERVIZI</vt:lpstr>
      <vt:lpstr>PER SAPERNE DI PIU’</vt:lpstr>
      <vt:lpstr>COME ISCRIVERSI</vt:lpstr>
      <vt:lpstr>Presentazione standard di PowerPoint</vt:lpstr>
      <vt:lpstr>La segreteria della scuola è a disposizione per qualsiasi necessità, chiarimento e/o supporto tecnico.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VISCONTEO DI PANDINO  Via Circonvallazione b, n.3  tel. 0373 90286    e-mail:   cric81900q@istruzione.it</dc:title>
  <dc:creator>Insegnanti</dc:creator>
  <cp:lastModifiedBy>Ilaria Fugazza</cp:lastModifiedBy>
  <cp:revision>5</cp:revision>
  <dcterms:created xsi:type="dcterms:W3CDTF">2018-12-10T11:54:43Z</dcterms:created>
  <dcterms:modified xsi:type="dcterms:W3CDTF">2020-12-23T12:48:44Z</dcterms:modified>
</cp:coreProperties>
</file>